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64158F-EE98-4E66-9DE4-0507BBA990D8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82BB54-3AE6-4A94-8B54-417B84BA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lycerides" TargetMode="External"/><Relationship Id="rId3" Type="http://schemas.openxmlformats.org/officeDocument/2006/relationships/hyperlink" Target="https://en.wiktionary.org/wiki/lana" TargetMode="External"/><Relationship Id="rId7" Type="http://schemas.openxmlformats.org/officeDocument/2006/relationships/hyperlink" Target="https://en.wikipedia.org/wiki/Domestic_sheep" TargetMode="External"/><Relationship Id="rId2" Type="http://schemas.openxmlformats.org/officeDocument/2006/relationships/hyperlink" Target="https://en.wikipedia.org/wiki/Lat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ool" TargetMode="External"/><Relationship Id="rId5" Type="http://schemas.openxmlformats.org/officeDocument/2006/relationships/hyperlink" Target="https://en.wikipedia.org/wiki/Sebaceous_gland" TargetMode="External"/><Relationship Id="rId10" Type="http://schemas.openxmlformats.org/officeDocument/2006/relationships/hyperlink" Target="https://en.wikipedia.org/wiki/Beautification" TargetMode="External"/><Relationship Id="rId4" Type="http://schemas.openxmlformats.org/officeDocument/2006/relationships/hyperlink" Target="https://en.wiktionary.org/wiki/oleum" TargetMode="External"/><Relationship Id="rId9" Type="http://schemas.openxmlformats.org/officeDocument/2006/relationships/hyperlink" Target="https://en.wikipedia.org/wiki/Waterproof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p_balm" TargetMode="External"/><Relationship Id="rId3" Type="http://schemas.openxmlformats.org/officeDocument/2006/relationships/hyperlink" Target="https://en.wikipedia.org/wiki/Corrosion" TargetMode="External"/><Relationship Id="rId7" Type="http://schemas.openxmlformats.org/officeDocument/2006/relationships/hyperlink" Target="https://en.wikipedia.org/wiki/Cloth_diaper" TargetMode="External"/><Relationship Id="rId2" Type="http://schemas.openxmlformats.org/officeDocument/2006/relationships/hyperlink" Target="https://en.wikipedia.org/wiki/Water-repell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ool" TargetMode="External"/><Relationship Id="rId5" Type="http://schemas.openxmlformats.org/officeDocument/2006/relationships/hyperlink" Target="https://en.wikipedia.org/wiki/Cholecalciferol" TargetMode="External"/><Relationship Id="rId10" Type="http://schemas.openxmlformats.org/officeDocument/2006/relationships/hyperlink" Target="https://en.wikipedia.org/wiki/Nostril" TargetMode="External"/><Relationship Id="rId4" Type="http://schemas.openxmlformats.org/officeDocument/2006/relationships/hyperlink" Target="https://en.wikipedia.org/wiki/7-Dehydrocholesterol" TargetMode="External"/><Relationship Id="rId9" Type="http://schemas.openxmlformats.org/officeDocument/2006/relationships/hyperlink" Target="https://en.wikipedia.org/wiki/Carme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tus_(mythology)" TargetMode="External"/><Relationship Id="rId2" Type="http://schemas.openxmlformats.org/officeDocument/2006/relationships/hyperlink" Target="https://en.wikipedia.org/wiki/Greek_langu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s://en.wikipedia.org/wiki/Spermaceti_organ" TargetMode="External"/><Relationship Id="rId4" Type="http://schemas.openxmlformats.org/officeDocument/2006/relationships/hyperlink" Target="https://en.wikipedia.org/wiki/Wa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828799"/>
          </a:xfrm>
        </p:spPr>
        <p:txBody>
          <a:bodyPr/>
          <a:lstStyle/>
          <a:p>
            <a:r>
              <a:rPr lang="en-US" dirty="0" smtClean="0"/>
              <a:t>SEMI SOLID VEHICLES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DR.RAMYA S.S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 OF HOMOEOPATHIC PHARMACY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ISIN GLASS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257800"/>
          </a:xfrm>
        </p:spPr>
        <p:txBody>
          <a:bodyPr/>
          <a:lstStyle/>
          <a:p>
            <a:r>
              <a:rPr lang="en-US" dirty="0" smtClean="0"/>
              <a:t>It is a collagen derived fro the thin inner silvery layer of the air bladder of some fishes</a:t>
            </a:r>
            <a:br>
              <a:rPr lang="en-US" dirty="0" smtClean="0"/>
            </a:br>
            <a:r>
              <a:rPr lang="en-US" dirty="0" smtClean="0"/>
              <a:t>USES: It is a component of CALENDULA and ARNICA plasters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Windows\Desktop\ising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7600"/>
            <a:ext cx="2228850" cy="1438275"/>
          </a:xfrm>
          <a:prstGeom prst="rect">
            <a:avLst/>
          </a:prstGeom>
          <a:noFill/>
        </p:spPr>
      </p:pic>
      <p:pic>
        <p:nvPicPr>
          <p:cNvPr id="5" name="Picture 3" descr="C:\Users\Windows\Desktop\isinglass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429000"/>
            <a:ext cx="1905000" cy="2696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LANOLIN</a:t>
            </a:r>
            <a:endParaRPr lang="en-US" dirty="0"/>
          </a:p>
        </p:txBody>
      </p:sp>
      <p:pic>
        <p:nvPicPr>
          <p:cNvPr id="4" name="Content Placeholder 3" descr="LANOLI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09800" y="1447800"/>
            <a:ext cx="5334000" cy="4724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LANOLIN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SYNONYMS:Wool</a:t>
            </a:r>
            <a:r>
              <a:rPr lang="en-US" sz="2400" dirty="0" smtClean="0"/>
              <a:t> </a:t>
            </a:r>
            <a:r>
              <a:rPr lang="en-US" sz="2400" dirty="0" err="1" smtClean="0"/>
              <a:t>fat,Adeps</a:t>
            </a:r>
            <a:r>
              <a:rPr lang="en-US" sz="2400" dirty="0" smtClean="0"/>
              <a:t> </a:t>
            </a:r>
            <a:r>
              <a:rPr lang="en-US" sz="2400" dirty="0" err="1" smtClean="0"/>
              <a:t>lanae,Adepes</a:t>
            </a:r>
            <a:r>
              <a:rPr lang="en-US" sz="2400" dirty="0" smtClean="0"/>
              <a:t> </a:t>
            </a:r>
            <a:r>
              <a:rPr lang="en-US" sz="2400" dirty="0" err="1" smtClean="0"/>
              <a:t>lan</a:t>
            </a:r>
            <a:endParaRPr lang="en-US" sz="2400" dirty="0" smtClean="0"/>
          </a:p>
          <a:p>
            <a:r>
              <a:rPr lang="en-US" sz="2400" dirty="0" err="1" smtClean="0"/>
              <a:t>PREPARATION:</a:t>
            </a:r>
            <a:r>
              <a:rPr lang="en-US" sz="2400" b="1" dirty="0" err="1" smtClean="0"/>
              <a:t>Lanolin</a:t>
            </a:r>
            <a:r>
              <a:rPr lang="en-US" sz="2400" dirty="0" smtClean="0"/>
              <a:t> (from </a:t>
            </a:r>
            <a:r>
              <a:rPr lang="en-US" sz="2400" dirty="0" smtClean="0">
                <a:hlinkClick r:id="rId2" tooltip="Latin"/>
              </a:rPr>
              <a:t>Latin</a:t>
            </a:r>
            <a:r>
              <a:rPr lang="en-US" sz="2400" dirty="0" smtClean="0"/>
              <a:t> </a:t>
            </a:r>
            <a:r>
              <a:rPr lang="en-US" sz="2400" i="1" dirty="0" err="1" smtClean="0">
                <a:hlinkClick r:id="rId3" tooltip="wikt:lana"/>
              </a:rPr>
              <a:t>lāna</a:t>
            </a:r>
            <a:r>
              <a:rPr lang="en-US" sz="2400" dirty="0" smtClean="0"/>
              <a:t> ‘wool’, and </a:t>
            </a:r>
            <a:r>
              <a:rPr lang="en-US" sz="2400" i="1" dirty="0" err="1" smtClean="0">
                <a:hlinkClick r:id="rId4" tooltip="wikt:oleum"/>
              </a:rPr>
              <a:t>oleum</a:t>
            </a:r>
            <a:r>
              <a:rPr lang="en-US" sz="2400" dirty="0" smtClean="0"/>
              <a:t> ‘oil’),  is a wax secreted by the </a:t>
            </a:r>
            <a:r>
              <a:rPr lang="en-US" sz="2400" dirty="0" smtClean="0">
                <a:hlinkClick r:id="rId5" tooltip="Sebaceous gland"/>
              </a:rPr>
              <a:t>sebaceous glands</a:t>
            </a:r>
            <a:r>
              <a:rPr lang="en-US" sz="2400" dirty="0" smtClean="0"/>
              <a:t> of </a:t>
            </a:r>
            <a:r>
              <a:rPr lang="en-US" sz="2400" dirty="0" smtClean="0">
                <a:hlinkClick r:id="rId6" tooltip="Wool"/>
              </a:rPr>
              <a:t>wool</a:t>
            </a:r>
            <a:r>
              <a:rPr lang="en-US" sz="2400" dirty="0" smtClean="0"/>
              <a:t>-bearing animals. Lanolin used by humans comes from </a:t>
            </a:r>
            <a:r>
              <a:rPr lang="en-US" sz="2400" dirty="0" smtClean="0">
                <a:hlinkClick r:id="rId7" tooltip="Domestic sheep"/>
              </a:rPr>
              <a:t>domestic sheep</a:t>
            </a:r>
            <a:r>
              <a:rPr lang="en-US" sz="2400" dirty="0" smtClean="0"/>
              <a:t> </a:t>
            </a:r>
            <a:r>
              <a:rPr lang="en-US" sz="2400" dirty="0" smtClean="0">
                <a:hlinkClick r:id="rId7" tooltip="Domestic sheep"/>
              </a:rPr>
              <a:t>breeds</a:t>
            </a:r>
            <a:r>
              <a:rPr lang="en-US" sz="2400" dirty="0" smtClean="0"/>
              <a:t> that are raised specifically for their wool. however, as lanolin lacks </a:t>
            </a:r>
            <a:r>
              <a:rPr lang="en-US" sz="2400" dirty="0" err="1" smtClean="0">
                <a:hlinkClick r:id="rId8" tooltip="Glycerides"/>
              </a:rPr>
              <a:t>glycerides</a:t>
            </a:r>
            <a:r>
              <a:rPr lang="en-US" sz="2400" dirty="0" smtClean="0"/>
              <a:t> , it is not a true fat. Lanolin's </a:t>
            </a:r>
            <a:r>
              <a:rPr lang="en-US" sz="2400" dirty="0" smtClean="0">
                <a:hlinkClick r:id="rId9" tooltip="Waterproofing"/>
              </a:rPr>
              <a:t>waterproofing</a:t>
            </a:r>
            <a:r>
              <a:rPr lang="en-US" sz="2400" dirty="0" smtClean="0"/>
              <a:t> property aids sheep in shedding water from their coats. Certain breeds of sheep produce large amounts of lanolin.</a:t>
            </a:r>
          </a:p>
          <a:p>
            <a:r>
              <a:rPr lang="en-US" sz="2400" dirty="0" smtClean="0"/>
              <a:t>Lanolin's role in nature is </a:t>
            </a:r>
            <a:r>
              <a:rPr lang="en-US" sz="2400" dirty="0" smtClean="0">
                <a:solidFill>
                  <a:srgbClr val="0070C0"/>
                </a:solidFill>
              </a:rPr>
              <a:t>to protect wool and skin from climate and the environment</a:t>
            </a:r>
            <a:r>
              <a:rPr lang="en-US" sz="2400" dirty="0" smtClean="0"/>
              <a:t>; it also plays a role in skin </a:t>
            </a:r>
            <a:r>
              <a:rPr lang="en-US" sz="2400" dirty="0" err="1" smtClean="0"/>
              <a:t>hygiene.Lanolin</a:t>
            </a:r>
            <a:r>
              <a:rPr lang="en-US" sz="2400" dirty="0" smtClean="0"/>
              <a:t> and its derivatives are used in the protection, treatment and </a:t>
            </a:r>
            <a:r>
              <a:rPr lang="en-US" sz="2400" dirty="0" smtClean="0">
                <a:hlinkClick r:id="rId10" tooltip="Beautification"/>
              </a:rPr>
              <a:t>beautification</a:t>
            </a:r>
            <a:r>
              <a:rPr lang="en-US" sz="2400" dirty="0" smtClean="0"/>
              <a:t> of human skin.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LANOLIN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PALE YELLOW,TENACEOUS,UNCTUOUS SUBSTANCE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ODOUR,faint</a:t>
            </a:r>
            <a:r>
              <a:rPr lang="en-US" dirty="0" smtClean="0"/>
              <a:t> and </a:t>
            </a:r>
            <a:r>
              <a:rPr lang="en-US" dirty="0" err="1" smtClean="0"/>
              <a:t>characteritc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SOLUBILITY:Insoluble</a:t>
            </a:r>
            <a:r>
              <a:rPr lang="en-US" dirty="0" smtClean="0"/>
              <a:t> in </a:t>
            </a:r>
            <a:r>
              <a:rPr lang="en-US" dirty="0" err="1" smtClean="0"/>
              <a:t>water,sparingly</a:t>
            </a:r>
            <a:r>
              <a:rPr lang="en-US" dirty="0" smtClean="0"/>
              <a:t> soluble in cold </a:t>
            </a:r>
            <a:r>
              <a:rPr lang="en-US" dirty="0" err="1" smtClean="0"/>
              <a:t>alcohol,freely</a:t>
            </a:r>
            <a:r>
              <a:rPr lang="en-US" dirty="0" smtClean="0"/>
              <a:t> soluble in solvent ether and in CHCL3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MELTING RANGE:36-42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ACID </a:t>
            </a:r>
            <a:r>
              <a:rPr lang="en-US" dirty="0" err="1" smtClean="0"/>
              <a:t>VALUE:Not</a:t>
            </a:r>
            <a:r>
              <a:rPr lang="en-US" dirty="0" smtClean="0"/>
              <a:t> more than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IODINE VALUE:18-32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SAPONIFICATION VALUE:92-106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400800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en-US" sz="4000" dirty="0" smtClean="0"/>
              <a:t>      Lanolin –Uses</a:t>
            </a:r>
          </a:p>
          <a:p>
            <a:pPr marL="742950" indent="-742950"/>
            <a:r>
              <a:rPr lang="en-US" sz="2000" dirty="0" smtClean="0"/>
              <a:t>        It is used  extensively in both the personal care (e.g., high value cosmetics, facial cosmetics, lip products) and health care sectors such as topical liniments. Lanolin is also found in lubricants, rust-preventive coatings, shoe polish, and other commercial products.</a:t>
            </a:r>
          </a:p>
          <a:p>
            <a:r>
              <a:rPr lang="en-US" sz="2000" dirty="0" smtClean="0"/>
              <a:t> It is frequently used in protective baby skin treatment and for sore                     nipples in breastfeeding mothers.</a:t>
            </a:r>
          </a:p>
          <a:p>
            <a:r>
              <a:rPr lang="en-US" sz="2000" dirty="0" smtClean="0"/>
              <a:t> The </a:t>
            </a:r>
            <a:r>
              <a:rPr lang="en-US" sz="2000" dirty="0" smtClean="0">
                <a:hlinkClick r:id="rId2" tooltip="Water-repellent"/>
              </a:rPr>
              <a:t>water-repellent</a:t>
            </a:r>
            <a:r>
              <a:rPr lang="en-US" sz="2000" dirty="0" smtClean="0"/>
              <a:t> properties make it valuable in many applications as a lubricant grease where </a:t>
            </a:r>
            <a:r>
              <a:rPr lang="en-US" sz="2000" dirty="0" smtClean="0">
                <a:hlinkClick r:id="rId3" tooltip="Corrosion"/>
              </a:rPr>
              <a:t>corrosion</a:t>
            </a:r>
            <a:r>
              <a:rPr lang="en-US" sz="2000" dirty="0" smtClean="0"/>
              <a:t> would otherwise be a problem.</a:t>
            </a:r>
          </a:p>
          <a:p>
            <a:r>
              <a:rPr lang="en-US" sz="2000" dirty="0" smtClean="0">
                <a:hlinkClick r:id="rId4" tooltip="7-Dehydrocholesterol"/>
              </a:rPr>
              <a:t>7-Dehydrocholesterol</a:t>
            </a:r>
            <a:r>
              <a:rPr lang="en-US" sz="2000" dirty="0" smtClean="0"/>
              <a:t> from lanolin is used as a raw material for producing </a:t>
            </a:r>
            <a:r>
              <a:rPr lang="en-US" sz="2000" dirty="0" smtClean="0">
                <a:hlinkClick r:id="rId5" tooltip="Cholecalciferol"/>
              </a:rPr>
              <a:t>vitamin D</a:t>
            </a:r>
            <a:r>
              <a:rPr lang="en-US" sz="2000" baseline="-25000" dirty="0" smtClean="0">
                <a:hlinkClick r:id="rId5" tooltip="Cholecalciferol"/>
              </a:rPr>
              <a:t>3</a:t>
            </a:r>
            <a:r>
              <a:rPr lang="en-US" sz="2000" dirty="0" smtClean="0"/>
              <a:t> by irradiation </a:t>
            </a:r>
          </a:p>
          <a:p>
            <a:r>
              <a:rPr lang="en-US" sz="2000" dirty="0" smtClean="0"/>
              <a:t>Lanolin can also be restored to </a:t>
            </a:r>
            <a:r>
              <a:rPr lang="en-US" sz="2000" dirty="0" err="1" smtClean="0">
                <a:hlinkClick r:id="rId6" tooltip="Wool"/>
              </a:rPr>
              <a:t>woollen</a:t>
            </a:r>
            <a:r>
              <a:rPr lang="en-US" sz="2000" dirty="0" smtClean="0"/>
              <a:t> garments to make them water and dirt repellent, such as for </a:t>
            </a:r>
            <a:r>
              <a:rPr lang="en-US" sz="2000" dirty="0" smtClean="0">
                <a:hlinkClick r:id="rId7" tooltip="Cloth diaper"/>
              </a:rPr>
              <a:t>cloth diaper</a:t>
            </a:r>
            <a:r>
              <a:rPr lang="en-US" sz="2000" dirty="0" smtClean="0"/>
              <a:t> covers.</a:t>
            </a:r>
          </a:p>
          <a:p>
            <a:r>
              <a:rPr lang="en-US" sz="2000" dirty="0" smtClean="0"/>
              <a:t>Lanolin is also used in </a:t>
            </a:r>
            <a:r>
              <a:rPr lang="en-US" sz="2000" dirty="0" smtClean="0">
                <a:hlinkClick r:id="rId8" tooltip="Lip balm"/>
              </a:rPr>
              <a:t>lip balm</a:t>
            </a:r>
            <a:r>
              <a:rPr lang="en-US" sz="2000" dirty="0" smtClean="0"/>
              <a:t> products such as </a:t>
            </a:r>
            <a:r>
              <a:rPr lang="en-US" sz="2000" dirty="0" err="1" smtClean="0">
                <a:hlinkClick r:id="rId9" tooltip="Carmex"/>
              </a:rPr>
              <a:t>Carmex</a:t>
            </a:r>
            <a:r>
              <a:rPr lang="en-US" sz="2000" dirty="0" smtClean="0"/>
              <a:t>. For some people, it can irritate the lips.</a:t>
            </a:r>
          </a:p>
          <a:p>
            <a:r>
              <a:rPr lang="en-US" sz="2000" dirty="0" smtClean="0"/>
              <a:t>Lanolin is sometimes used by people  to reduce irritation with masks, particular nasal pillow masks that can often create sore spots in the </a:t>
            </a:r>
            <a:r>
              <a:rPr lang="en-US" sz="2000" dirty="0" smtClean="0">
                <a:hlinkClick r:id="rId10" tooltip="Nostril"/>
              </a:rPr>
              <a:t>nostrils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IN HOMOEOPATHY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TO PENETRATING POWER WITH IN THE SKIN ,EXTENSIVELY </a:t>
            </a:r>
            <a:r>
              <a:rPr lang="en-US" dirty="0" smtClean="0">
                <a:solidFill>
                  <a:srgbClr val="FF0000"/>
                </a:solidFill>
              </a:rPr>
              <a:t>USED IN OINTMENTS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838200"/>
            <a:ext cx="8229600" cy="5287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Spermaceti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(from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tooltip="Greek language"/>
              </a:rPr>
              <a:t>Greek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sperma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meaning "seed", and 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Cetus (mythology)"/>
              </a:rPr>
              <a:t>ceti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genitive form of "whale") is a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tooltip="Wax"/>
              </a:rPr>
              <a:t>waxy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substance found in the head of Sperm whale. Spermaceti is created in the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tooltip="Spermaceti organ"/>
              </a:rPr>
              <a:t>spermaceti organ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inside the whale's head.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Synonyms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:Cetaceum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Windows\Desktop\SPERMACET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3352800"/>
            <a:ext cx="4343400" cy="32004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SPERMACETI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PREPARED LAD</a:t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sz="3600" dirty="0" smtClean="0"/>
              <a:t>is the purified internal fat of the abdomen of </a:t>
            </a:r>
            <a:r>
              <a:rPr lang="en-US" sz="3600" dirty="0" err="1" smtClean="0"/>
              <a:t>HOG,prepared</a:t>
            </a:r>
            <a:r>
              <a:rPr lang="en-US" sz="3600" dirty="0" smtClean="0"/>
              <a:t> by careful removal of the membranes and adhering flesh</a:t>
            </a:r>
            <a:br>
              <a:rPr lang="en-US" sz="3600" dirty="0" smtClean="0"/>
            </a:br>
            <a:r>
              <a:rPr lang="en-US" sz="3600" dirty="0" smtClean="0"/>
              <a:t>USE:As an ingredient in ointments </a:t>
            </a:r>
            <a:endParaRPr lang="en-US" sz="3600" dirty="0"/>
          </a:p>
        </p:txBody>
      </p:sp>
      <p:pic>
        <p:nvPicPr>
          <p:cNvPr id="3077" name="Picture 5" descr="C:\Users\Windows\Desktop\PREPARED LAR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76600"/>
            <a:ext cx="4114800" cy="2971800"/>
          </a:xfrm>
          <a:prstGeom prst="rect">
            <a:avLst/>
          </a:prstGeom>
          <a:noFill/>
        </p:spPr>
      </p:pic>
      <p:pic>
        <p:nvPicPr>
          <p:cNvPr id="1026" name="Picture 2" descr="C:\Users\Windows\Desktop\FAT OF ABD OO H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971800"/>
            <a:ext cx="28194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ISIN GLASS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It is a collagen derived from the </a:t>
            </a:r>
            <a:r>
              <a:rPr lang="en-US" dirty="0" err="1" smtClean="0"/>
              <a:t>thin,inner</a:t>
            </a:r>
            <a:r>
              <a:rPr lang="en-US" dirty="0" smtClean="0"/>
              <a:t> silvery layer of the air bladder of some fishes</a:t>
            </a:r>
          </a:p>
          <a:p>
            <a:r>
              <a:rPr lang="en-US" dirty="0" err="1" smtClean="0"/>
              <a:t>USES:It</a:t>
            </a:r>
            <a:r>
              <a:rPr lang="en-US" dirty="0" smtClean="0"/>
              <a:t> is a component of CALENDULA and ARNICA plasters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196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SEMI SOLID VEHICLES</vt:lpstr>
      <vt:lpstr> LANOLIN</vt:lpstr>
      <vt:lpstr>LANOLIN</vt:lpstr>
      <vt:lpstr>PROPERTIES OF LANOLIN</vt:lpstr>
      <vt:lpstr>Slide 5</vt:lpstr>
      <vt:lpstr>UTILITY IN HOMOEOPATHY</vt:lpstr>
      <vt:lpstr>Slide 7</vt:lpstr>
      <vt:lpstr>PREPARED LAD It is the purified internal fat of the abdomen of HOG,prepared by careful removal of the membranes and adhering flesh USE:As an ingredient in ointments </vt:lpstr>
      <vt:lpstr>ISIN GLASS</vt:lpstr>
      <vt:lpstr>ISIN GLASS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SOLID VEHICLES</dc:title>
  <dc:creator>Windows</dc:creator>
  <cp:lastModifiedBy>New</cp:lastModifiedBy>
  <cp:revision>31</cp:revision>
  <dcterms:created xsi:type="dcterms:W3CDTF">2019-07-26T05:49:20Z</dcterms:created>
  <dcterms:modified xsi:type="dcterms:W3CDTF">2019-08-21T05:12:46Z</dcterms:modified>
</cp:coreProperties>
</file>